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57" r:id="rId4"/>
    <p:sldId id="258" r:id="rId5"/>
    <p:sldId id="259" r:id="rId6"/>
    <p:sldId id="260" r:id="rId7"/>
    <p:sldId id="261" r:id="rId8"/>
    <p:sldId id="264" r:id="rId9"/>
    <p:sldId id="265" r:id="rId10"/>
    <p:sldId id="267" r:id="rId11"/>
    <p:sldId id="270" r:id="rId12"/>
    <p:sldId id="271" r:id="rId13"/>
  </p:sldIdLst>
  <p:sldSz cx="12192000" cy="6858000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614" autoAdjust="0"/>
    <p:restoredTop sz="94660"/>
  </p:normalViewPr>
  <p:slideViewPr>
    <p:cSldViewPr snapToGrid="0">
      <p:cViewPr varScale="1">
        <p:scale>
          <a:sx n="118" d="100"/>
          <a:sy n="118" d="100"/>
        </p:scale>
        <p:origin x="346" y="9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99098-F6FF-4796-AA62-F22C4942D6B5}" type="datetimeFigureOut">
              <a:rPr lang="ru-RU" smtClean="0"/>
              <a:t>17.01.2024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FE7E0-2D61-4A4D-886F-300E24654E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44707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99098-F6FF-4796-AA62-F22C4942D6B5}" type="datetimeFigureOut">
              <a:rPr lang="ru-RU" smtClean="0"/>
              <a:t>17.01.2024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FE7E0-2D61-4A4D-886F-300E24654E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46908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99098-F6FF-4796-AA62-F22C4942D6B5}" type="datetimeFigureOut">
              <a:rPr lang="ru-RU" smtClean="0"/>
              <a:t>17.01.2024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FE7E0-2D61-4A4D-886F-300E24654E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00974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99098-F6FF-4796-AA62-F22C4942D6B5}" type="datetimeFigureOut">
              <a:rPr lang="ru-RU" smtClean="0"/>
              <a:t>17.01.2024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FE7E0-2D61-4A4D-886F-300E24654E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96740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99098-F6FF-4796-AA62-F22C4942D6B5}" type="datetimeFigureOut">
              <a:rPr lang="ru-RU" smtClean="0"/>
              <a:t>17.01.2024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FE7E0-2D61-4A4D-886F-300E24654E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57308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99098-F6FF-4796-AA62-F22C4942D6B5}" type="datetimeFigureOut">
              <a:rPr lang="ru-RU" smtClean="0"/>
              <a:t>17.01.2024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FE7E0-2D61-4A4D-886F-300E24654E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56652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99098-F6FF-4796-AA62-F22C4942D6B5}" type="datetimeFigureOut">
              <a:rPr lang="ru-RU" smtClean="0"/>
              <a:t>17.01.2024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FE7E0-2D61-4A4D-886F-300E24654E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26099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99098-F6FF-4796-AA62-F22C4942D6B5}" type="datetimeFigureOut">
              <a:rPr lang="ru-RU" smtClean="0"/>
              <a:t>17.01.2024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FE7E0-2D61-4A4D-886F-300E24654E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52009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99098-F6FF-4796-AA62-F22C4942D6B5}" type="datetimeFigureOut">
              <a:rPr lang="ru-RU" smtClean="0"/>
              <a:t>17.01.2024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FE7E0-2D61-4A4D-886F-300E24654E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9494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99098-F6FF-4796-AA62-F22C4942D6B5}" type="datetimeFigureOut">
              <a:rPr lang="ru-RU" smtClean="0"/>
              <a:t>17.01.2024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FE7E0-2D61-4A4D-886F-300E24654E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71891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99098-F6FF-4796-AA62-F22C4942D6B5}" type="datetimeFigureOut">
              <a:rPr lang="ru-RU" smtClean="0"/>
              <a:t>17.01.2024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FE7E0-2D61-4A4D-886F-300E24654E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1297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F99098-F6FF-4796-AA62-F22C4942D6B5}" type="datetimeFigureOut">
              <a:rPr lang="ru-RU" smtClean="0"/>
              <a:t>17.01.2024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7FE7E0-2D61-4A4D-886F-300E24654E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816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4860"/>
            <a:ext cx="12192000" cy="688286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01503" y="247829"/>
            <a:ext cx="9144000" cy="562809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общеобразовательное учреждение</a:t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Петрозаводского городского округа</a:t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«Университетский лицей»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9347201" y="4791053"/>
            <a:ext cx="2597149" cy="738664"/>
          </a:xfrm>
          <a:prstGeom prst="rect">
            <a:avLst/>
          </a:prstGeom>
          <a:effectLst>
            <a:glow rad="63500">
              <a:schemeClr val="tx1">
                <a:alpha val="40000"/>
              </a:schemeClr>
            </a:glow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Бандурко Владимир, 10 лет</a:t>
            </a: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Ученик 4 «А» класса</a:t>
            </a: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Университетского лицея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356965" y="6067474"/>
            <a:ext cx="163307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г. Петрозаводск</a:t>
            </a:r>
          </a:p>
          <a:p>
            <a:pPr algn="ctr"/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2024 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год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1601503" y="690617"/>
            <a:ext cx="9144000" cy="140681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ИССЛЕДОВАТЕЛЬСКИЙ ПРОЕКТ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«ПУТЬ ПЧЕЛОВОДА: ОТ ТЕОРИИ К ПРАКТИКЕ»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1245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331537" y="346995"/>
            <a:ext cx="9144000" cy="324004"/>
          </a:xfrm>
        </p:spPr>
        <p:txBody>
          <a:bodyPr>
            <a:normAutofit fontScale="90000"/>
          </a:bodyPr>
          <a:lstStyle/>
          <a:p>
            <a:pPr algn="l"/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Снятие урожая меда</a:t>
            </a: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31537" y="670999"/>
            <a:ext cx="789806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снятия урожая мёда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надевал специальный костюм пчеловода,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защитную маску, резиновые перчатки, разводил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дымарь и окуривал пчел в улике.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Когда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дым попадает в улик, пчела набирает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мёд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ротик и не кусается. После этого можно доставать рамки с мёдом, выбирая из них самые зрелые.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Зрелой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считается рамка, которая на 2/3 запечатана крышечками. Рамки с личинками не берём, чтобы они не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погибли.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2" descr="АЛТАЙСКИЙ МЕД &gt; МЕД В СОТАХ &quot;РАМКА&quot; 3 кг купить в интернет-магазин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1354" y="670999"/>
            <a:ext cx="3287248" cy="2178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8868643" y="2840823"/>
            <a:ext cx="467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Фото</a:t>
            </a:r>
            <a:r>
              <a:rPr lang="en-US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9. Пример зрелой рамки с мёдом.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Заголовок 3"/>
          <p:cNvSpPr txBox="1">
            <a:spLocks/>
          </p:cNvSpPr>
          <p:nvPr/>
        </p:nvSpPr>
        <p:spPr>
          <a:xfrm>
            <a:off x="331537" y="3117822"/>
            <a:ext cx="9144000" cy="48719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40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Откачивание меда</a:t>
            </a: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537" y="3605017"/>
            <a:ext cx="1263600" cy="280800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9636" y="3605017"/>
            <a:ext cx="1263600" cy="280800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7735" y="3605017"/>
            <a:ext cx="1263600" cy="280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31537" y="6413017"/>
            <a:ext cx="6096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Фото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10-12.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Процесс откачивания мёда в медогонке.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Август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630628" y="3605017"/>
            <a:ext cx="7227973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Очищенные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пчел рамки я распечатывал от воска (срезал его ножом) и затем загружал в медогонку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Медогонка – это большая 200 литровая бочка, в которой есть механизм, позволяющий крутить рамки с большой скоростью. Благодаря этому мёд вылетает из сот и опускается на дно бочки. Медогонка должна работать в закрытом помещении, изолированном от пчел.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Мёд откачивается из бочки и фильтруется.</a:t>
            </a: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3869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7485" y="-45396"/>
            <a:ext cx="12329485" cy="7705928"/>
          </a:xfrm>
          <a:prstGeom prst="rect">
            <a:avLst/>
          </a:prstGeom>
        </p:spPr>
      </p:pic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331537" y="346994"/>
            <a:ext cx="9144000" cy="642269"/>
          </a:xfrm>
        </p:spPr>
        <p:txBody>
          <a:bodyPr>
            <a:normAutofit/>
          </a:bodyPr>
          <a:lstStyle/>
          <a:p>
            <a:pPr algn="l"/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Выводы</a:t>
            </a: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31538" y="1292545"/>
            <a:ext cx="6750198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Цена одной пчелиной семьи составила 8 тысяч рублей. </a:t>
            </a: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 две семьи мы заплатили 16 тысяч рублей.</a:t>
            </a: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 двух уликов мы получили 20 литров либо 30 кг чистого мёда. Один кг карельского мёда стоит 1100 рублей.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Общая стоимость нашего урожая составила 33 тысячи рублей.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 этом мы не собирали воск и прополис с целью продажи.</a:t>
            </a: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Чистый доход от нашего урожая составил 17 тысяч рублей.</a:t>
            </a: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Свой мёд мы не продавали, а ели сами и угощали знакомых и соседей. Собранного урожая хватило на всю нашу большую семью на всю зиму. Поэтому все были здоровы и не болели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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0470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331537" y="346994"/>
            <a:ext cx="9144000" cy="642269"/>
          </a:xfrm>
        </p:spPr>
        <p:txBody>
          <a:bodyPr>
            <a:normAutofit/>
          </a:bodyPr>
          <a:lstStyle/>
          <a:p>
            <a:pPr algn="l"/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Используемая литература</a:t>
            </a: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31538" y="1292545"/>
            <a:ext cx="11523006" cy="25408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57200">
              <a:lnSpc>
                <a:spcPct val="150000"/>
              </a:lnSpc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Аветисян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Г. А. Разведение и содержание пчел / Г.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Аветисян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– М.: Колос, 1983. – 271 с.</a:t>
            </a:r>
          </a:p>
          <a:p>
            <a:pPr lvl="0" indent="457200">
              <a:lnSpc>
                <a:spcPct val="150000"/>
              </a:lnSpc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Кашаев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С.И. Пчеловодство на Севере / С.И.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Кашаев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А.В. Штанько. – Петрозаводск: Карелия, 1990. – 144 с.</a:t>
            </a:r>
          </a:p>
          <a:p>
            <a:pPr lvl="0" indent="457200">
              <a:lnSpc>
                <a:spcPct val="150000"/>
              </a:lnSpc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Плешаков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А.А. От земли до неба. Атлас-определитель: кн. для учащихся нач.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/  Плешаков А.А. – М.: Просвещение, 2021. – 224 с.</a:t>
            </a:r>
          </a:p>
          <a:p>
            <a:pPr lvl="0" indent="457200">
              <a:lnSpc>
                <a:spcPct val="150000"/>
              </a:lnSpc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Плешаков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А.А. Великан на поляне, или Первые уроки экологической этики: кн. для учащихся нач.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/ Плешаков А.А. – М.: Просвещение, 2021. – 160 с.</a:t>
            </a:r>
            <a:r>
              <a:rPr lang="ru-RU" dirty="0"/>
              <a:t>	 </a:t>
            </a:r>
          </a:p>
        </p:txBody>
      </p:sp>
    </p:spTree>
    <p:extLst>
      <p:ext uri="{BB962C8B-B14F-4D97-AF65-F5344CB8AC3E}">
        <p14:creationId xmlns:p14="http://schemas.microsoft.com/office/powerpoint/2010/main" val="798575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173281" cy="6858000"/>
          </a:xfrm>
          <a:prstGeom prst="rect">
            <a:avLst/>
          </a:prstGeom>
        </p:spPr>
      </p:pic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331537" y="346994"/>
            <a:ext cx="11534274" cy="1219785"/>
          </a:xfr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algn="l"/>
            <a:r>
              <a:rPr lang="ru-RU" sz="4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работы – изучить жизнь медоносных пчел и собрать урожай мёда</a:t>
            </a:r>
            <a:endParaRPr lang="ru-RU" sz="4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31537" y="1964372"/>
            <a:ext cx="11591424" cy="1107996"/>
          </a:xfrm>
          <a:prstGeom prst="rect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just"/>
            <a:r>
              <a:rPr lang="ru-RU" sz="22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Чтобы сделать ложку мёда</a:t>
            </a:r>
            <a:r>
              <a:rPr lang="ru-RU" sz="2200" dirty="0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пчеле нужно пролететь расстояние окружности земного шара. </a:t>
            </a:r>
            <a:endParaRPr lang="ru-RU" sz="2200" dirty="0" smtClean="0">
              <a:solidFill>
                <a:schemeClr val="accent4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200" b="1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Чтобы </a:t>
            </a:r>
            <a:r>
              <a:rPr lang="ru-RU" sz="22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собрать нектар для ложки мёда</a:t>
            </a:r>
            <a:r>
              <a:rPr lang="ru-RU" sz="2200" dirty="0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пчела должна посетить около 800 тысяч цветков гречихи или 400 тысяч цветков подсолнечника.</a:t>
            </a:r>
          </a:p>
        </p:txBody>
      </p:sp>
    </p:spTree>
    <p:extLst>
      <p:ext uri="{BB962C8B-B14F-4D97-AF65-F5344CB8AC3E}">
        <p14:creationId xmlns:p14="http://schemas.microsoft.com/office/powerpoint/2010/main" val="3288847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331537" y="216365"/>
            <a:ext cx="9144000" cy="561963"/>
          </a:xfrm>
        </p:spPr>
        <p:txBody>
          <a:bodyPr>
            <a:normAutofit fontScale="90000"/>
          </a:bodyPr>
          <a:lstStyle/>
          <a:p>
            <a:pPr algn="l"/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Пчелы живут семьями</a:t>
            </a: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31537" y="778328"/>
            <a:ext cx="1140593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Среди множества крылатых насекомых только медоносные пчелы живут большими семьями. Семья состоит из нескольких десятков тысяч рабочих пчел, нескольких сот трутней и одной матки.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Семья пчел – сложный живой организм, состоящий из отдельных особей. Самостоятельно существовать вне семьи ни одна из этих особей не может, они выполняют свои функции в тесной взаимосвязи. Каждой пчелиной семье присущи индивидуальные признаки: запах, степень агрессивности, характер звука.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3440" y="2183023"/>
            <a:ext cx="2163023" cy="346514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18073" y="2255656"/>
            <a:ext cx="2780952" cy="215238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28583" y="2255656"/>
            <a:ext cx="1952381" cy="2961905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08857" y="5392922"/>
            <a:ext cx="282484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Матка </a:t>
            </a:r>
          </a:p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осуществляет функцию размножения семьи. Длина тела от 20 до 25 мм. </a:t>
            </a:r>
          </a:p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Живет 3-5 лет.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273298" y="4408037"/>
            <a:ext cx="427050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Рабочие пчелы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</a:p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это самки с неразвитыми половыми органами. Выполняют разнообразные функции: собирают нектар, цветочную пыльцу, перерабатывают нектар в мед, пыльцу в пергу, строят соты в гнезде и защищают его от врагов. Летняя пчела живет до 30 дней. Выведенная в сентябре-октябре – до 200 дней и даже года, так как меньше трудится.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338677" y="5284065"/>
            <a:ext cx="353219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Трутни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особи мужского рода. Они нужны для выведения потомства. Появляются трутни весной и живут до осени.</a:t>
            </a:r>
          </a:p>
        </p:txBody>
      </p:sp>
    </p:spTree>
    <p:extLst>
      <p:ext uri="{BB962C8B-B14F-4D97-AF65-F5344CB8AC3E}">
        <p14:creationId xmlns:p14="http://schemas.microsoft.com/office/powerpoint/2010/main" val="3442145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331537" y="249909"/>
            <a:ext cx="9144000" cy="630464"/>
          </a:xfrm>
        </p:spPr>
        <p:txBody>
          <a:bodyPr>
            <a:normAutofit fontScale="90000"/>
          </a:bodyPr>
          <a:lstStyle/>
          <a:p>
            <a:pPr algn="l"/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Строение тела пчелы</a:t>
            </a: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31537" y="1087294"/>
            <a:ext cx="890477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Тело пчелы состоит из трех подвижно соединенных между собой частей: головы, грудки и брюшка.</a:t>
            </a:r>
          </a:p>
          <a:p>
            <a:pPr algn="just"/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Голова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 маток и трутней округлой формы, у рабочих пчел – треугольной. Все особи имеют два сложных и три простых глаза. В состав сложных глаз входят 4-5 тысяч отдельных глазков. Вместе они создают отображение всего поля зрения пчелы. Простые глаза расположены в виде треугольника на лбу пчелы и способны только к восприятию интенсивности света.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Пчелы умеют различать сладкое, кислое, горькое и соленое.</a:t>
            </a:r>
          </a:p>
          <a:p>
            <a:pPr algn="just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груди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находятся три пары ножек и две пары крыльев. Ножки служат для передвижения, сбора и переноса пыльцы, чистки усиков.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задних ножках рабочих пчел расположены корзиночки для складывания цветочной пыльцы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конце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брюшка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рабочих пчел и маток находится жало. У трутня его нет. Стилет жала заканчивается зазубринами, которые не позволяют пчеле вытянуть жало из кожи млекопитающих. Поэтому после укуса пчела вырывает жало из своего брюшка и погибает.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осы, шмеля и шершня такие зазубрины отсутствуют, поэтому жало при укусе не остается в теле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598178" y="6257940"/>
            <a:ext cx="26437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Фото 3. Пыльца в корзиночках на задних ножках пчелы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9598178" y="4524188"/>
            <a:ext cx="2281830" cy="1711372"/>
            <a:chOff x="9598178" y="4524188"/>
            <a:chExt cx="2281830" cy="1711372"/>
          </a:xfrm>
        </p:grpSpPr>
        <p:pic>
          <p:nvPicPr>
            <p:cNvPr id="5" name="Рисунок 4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98178" y="4524188"/>
              <a:ext cx="2281830" cy="1711372"/>
            </a:xfrm>
            <a:prstGeom prst="rect">
              <a:avLst/>
            </a:prstGeom>
          </p:spPr>
        </p:pic>
        <p:sp>
          <p:nvSpPr>
            <p:cNvPr id="7" name="Овал 6"/>
            <p:cNvSpPr/>
            <p:nvPr/>
          </p:nvSpPr>
          <p:spPr>
            <a:xfrm>
              <a:off x="10053717" y="5205124"/>
              <a:ext cx="540000" cy="540000"/>
            </a:xfrm>
            <a:prstGeom prst="ellipse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026" name="Picture 2" descr="Простые глаза пчелы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98178" y="395959"/>
            <a:ext cx="2281830" cy="1711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Сложные глаза пчелы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98179" y="2443166"/>
            <a:ext cx="2281830" cy="1711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9598178" y="2107332"/>
            <a:ext cx="264370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Фото 1. Простые глаза пчелы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9598178" y="4165730"/>
            <a:ext cx="264370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Фото 2. Сложные глаза пчелы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9" name="Прямая со стрелкой 8"/>
          <p:cNvCxnSpPr/>
          <p:nvPr/>
        </p:nvCxnSpPr>
        <p:spPr>
          <a:xfrm flipH="1">
            <a:off x="10864850" y="2978150"/>
            <a:ext cx="444500" cy="29688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>
            <a:off x="9715361" y="3126590"/>
            <a:ext cx="554277" cy="212706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 flipH="1">
            <a:off x="10878313" y="755896"/>
            <a:ext cx="417573" cy="307158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>
            <a:off x="10294191" y="746309"/>
            <a:ext cx="360744" cy="336891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>
          <a:xfrm flipH="1" flipV="1">
            <a:off x="10785466" y="1209918"/>
            <a:ext cx="62275" cy="256899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59477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331537" y="346994"/>
            <a:ext cx="9144000" cy="578101"/>
          </a:xfrm>
        </p:spPr>
        <p:txBody>
          <a:bodyPr>
            <a:normAutofit fontScale="90000"/>
          </a:bodyPr>
          <a:lstStyle/>
          <a:p>
            <a:pPr algn="l"/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Гнездо пчелиной семьи</a:t>
            </a: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31537" y="1271036"/>
            <a:ext cx="5948761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Основой гнезда, построенного пчелами в естественных условиях, служат параллельно висящие восковые соты, прикрепленные  верхней части и бокам корпуса (дупла) на расстоянии 9-13 мм друг от друга.</a:t>
            </a:r>
          </a:p>
          <a:p>
            <a:pPr algn="just"/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Каждый сот состоит из ячеек шестиугольной формы, расположенных на общем основании в два слоя. Сот одной стандартной рамки вмещает 9100 ячеек. Полностью заполненный медом сот весит 3-4 кг, пергой – 1,5 кг.</a:t>
            </a:r>
          </a:p>
        </p:txBody>
      </p:sp>
      <p:pic>
        <p:nvPicPr>
          <p:cNvPr id="2050" name="Picture 2" descr="Диких пчел соты стоковое фото. изображение насчитывающей аллергически -  20279078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2567" y="1271036"/>
            <a:ext cx="5323368" cy="3540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542567" y="4874812"/>
            <a:ext cx="604367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Фото 4. Пчелы в диких условиях построили своё гнездо без помощи человека 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31537" y="5497752"/>
            <a:ext cx="1146189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благоприятных условиях пчелиная семья за сезон может отстроить до 10 новых сотов. Температура воздуха в гнезде пчел с небольшими отклонениями в отдельных частях гнезда поддерживается в пределах 35°С. В зимнее время при снижении температуры в гнезде до 24°С, потребление меда увеличивается в 1,4 раза.</a:t>
            </a:r>
          </a:p>
        </p:txBody>
      </p:sp>
    </p:spTree>
    <p:extLst>
      <p:ext uri="{BB962C8B-B14F-4D97-AF65-F5344CB8AC3E}">
        <p14:creationId xmlns:p14="http://schemas.microsoft.com/office/powerpoint/2010/main" val="1364688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-442836" y="1504228"/>
            <a:ext cx="9144000" cy="1641643"/>
          </a:xfr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r>
              <a:rPr lang="ru-RU" sz="5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ПОЛУЧИТЬ МЁД</a:t>
            </a:r>
            <a:br>
              <a:rPr lang="ru-RU" sz="5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5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КАРЕЛИИ</a:t>
            </a:r>
            <a:endParaRPr lang="ru-RU" sz="5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7259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331537" y="346994"/>
            <a:ext cx="9144000" cy="617025"/>
          </a:xfrm>
        </p:spPr>
        <p:txBody>
          <a:bodyPr>
            <a:normAutofit fontScale="90000"/>
          </a:bodyPr>
          <a:lstStyle/>
          <a:p>
            <a:pPr algn="l"/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Изготовление и подготовка улья</a:t>
            </a: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31537" y="1096957"/>
            <a:ext cx="1153439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Улей – это деревянный или пластиковый ящик с крышкой. Размер улья 450х450х450х320 мм. Основной деталью улья, определяющей его тип, является рамка. Рамки в ульях располагаются или в один ряд, или в несколько ярусов. Расстояние между рамками постоянно и равно 12 мм.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Стандартный улей состоит вмещает 12 рамок.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537" y="2665508"/>
            <a:ext cx="6245726" cy="347575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807201" y="2665508"/>
            <a:ext cx="4668252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чистоты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улья зависит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здоровье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пчелиной семьи, её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размножение. Дезинфекция проводиться методом обжигания газовой горелкой. Она необходима перед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первым поселением семьи в улей, а также с профилактической целью после зимовки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Весеннюю чистку домиков начинают в теплую устойчивую погоду, когда температура воздуха прогреется до +12-15°С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31537" y="6141264"/>
            <a:ext cx="483267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Фото</a:t>
            </a:r>
            <a:r>
              <a:rPr lang="en-US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5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Обжигание ульев перед посадкой пчелиной семьи. Май 2022 г.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2147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331537" y="346994"/>
            <a:ext cx="9144000" cy="1080753"/>
          </a:xfrm>
        </p:spPr>
        <p:txBody>
          <a:bodyPr>
            <a:normAutofit fontScale="90000"/>
          </a:bodyPr>
          <a:lstStyle/>
          <a:p>
            <a:pPr algn="l"/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Приобретение отводка пчелиной семьи и посадка его в улей</a:t>
            </a: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88758" y="1500068"/>
            <a:ext cx="560404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Отводок пчелы может пересылаться почтой в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пчелопакетах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либо привозится на автомобиле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Мы получили отводок пчелиной семьи на шести рамках в пчелопакетах. Из шести рамок четыре были с расплодом (личинками) и две с мёдом.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0443" y="1500068"/>
            <a:ext cx="5866658" cy="26399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010443" y="4140064"/>
            <a:ext cx="37673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Фото</a:t>
            </a:r>
            <a:r>
              <a:rPr lang="en-US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6. Рассматриваю </a:t>
            </a:r>
            <a:r>
              <a:rPr lang="ru-RU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пчелопакет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 пчелиной семьёй.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537" y="2583562"/>
            <a:ext cx="1823453" cy="3837086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88758" y="6420648"/>
            <a:ext cx="468679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Фото</a:t>
            </a:r>
            <a:r>
              <a:rPr lang="en-US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7. Показываю расплод (запечатанные личинки пчёл) на рамке. 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197769" y="4548069"/>
            <a:ext cx="967933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Пересаживать семью в улей важно в теплую ясную погоду. Во время дождя пчелы будут агрессивными и могут кусаться.</a:t>
            </a:r>
          </a:p>
          <a:p>
            <a:pPr algn="just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нашей пасеке мы начали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рамок для отводка. Чтобы пчелам было легче поддерживать температуру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улике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35 °С.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Улей рассчитан на 12 рамок. Потому свободные места мы отделили разделительной доской и утеплили подушками.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 как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большой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улей может быть губительным. </a:t>
            </a:r>
          </a:p>
        </p:txBody>
      </p:sp>
    </p:spTree>
    <p:extLst>
      <p:ext uri="{BB962C8B-B14F-4D97-AF65-F5344CB8AC3E}">
        <p14:creationId xmlns:p14="http://schemas.microsoft.com/office/powerpoint/2010/main" val="320165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331537" y="346994"/>
            <a:ext cx="9144000" cy="679701"/>
          </a:xfrm>
        </p:spPr>
        <p:txBody>
          <a:bodyPr>
            <a:normAutofit/>
          </a:bodyPr>
          <a:lstStyle/>
          <a:p>
            <a:pPr algn="l"/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Работы по расширению гнезда</a:t>
            </a: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31537" y="1378667"/>
            <a:ext cx="1152892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течении лета пчелы в улье размножаются.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Им требуется большая территория для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жизни в улье.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 только начали цвести медоносные растения, мы добавляли каждую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неделю по рамке с вощиной, пока не получили 12 рамок в улике. На рамках пчелы строят соты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Важно не опаздывать с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добавлением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рамок,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 как это задерживает развитие семьи 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может привести к возникновению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роевого состояния пчел. 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31537" y="3363041"/>
            <a:ext cx="290896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Важно.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пчелами нужно работать аккуратно, чтобы не повредить ни одну пчелу. Запах раздавленной пчелы заставляет других пчел защищаться и нападать.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8951493" y="3363041"/>
            <a:ext cx="299452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Почему пчеловод одевается в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светлую одежду?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Темный цвет вызывает раздражение у пчелы и служит сигналом для агрессии. Эта реакция заложена природой (медведь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9199" y="3363041"/>
            <a:ext cx="4673600" cy="210312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759199" y="5586459"/>
            <a:ext cx="4673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Фото</a:t>
            </a:r>
            <a:r>
              <a:rPr lang="en-US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Пчела принесла пыльцу в корзиночках на задних ножках в наш улей.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4364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1965</TotalTime>
  <Words>1401</Words>
  <Application>Microsoft Office PowerPoint</Application>
  <PresentationFormat>Широкоэкранный</PresentationFormat>
  <Paragraphs>88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8" baseType="lpstr">
      <vt:lpstr>Arial</vt:lpstr>
      <vt:lpstr>Calibri</vt:lpstr>
      <vt:lpstr>Calibri Light</vt:lpstr>
      <vt:lpstr>Times New Roman</vt:lpstr>
      <vt:lpstr>Wingdings</vt:lpstr>
      <vt:lpstr>Тема Office</vt:lpstr>
      <vt:lpstr>Муниципальное бюджетное общеобразовательное учреждение Петрозаводского городского округа «Университетский лицей»</vt:lpstr>
      <vt:lpstr>Цель работы – изучить жизнь медоносных пчел и собрать урожай мёда</vt:lpstr>
      <vt:lpstr>Пчелы живут семьями</vt:lpstr>
      <vt:lpstr>Строение тела пчелы</vt:lpstr>
      <vt:lpstr>Гнездо пчелиной семьи</vt:lpstr>
      <vt:lpstr>КАК ПОЛУЧИТЬ МЁД  В КАРЕЛИИ</vt:lpstr>
      <vt:lpstr>Изготовление и подготовка улья</vt:lpstr>
      <vt:lpstr>Приобретение отводка пчелиной семьи и посадка его в улей</vt:lpstr>
      <vt:lpstr>Работы по расширению гнезда</vt:lpstr>
      <vt:lpstr>Снятие урожая меда</vt:lpstr>
      <vt:lpstr>Выводы</vt:lpstr>
      <vt:lpstr>Используемая литература</vt:lpstr>
    </vt:vector>
  </TitlesOfParts>
  <Company>SG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Путь пчеловода: от теории к практике</dc:title>
  <dc:creator>Клаус-Бандурко Виктория Александровна</dc:creator>
  <cp:lastModifiedBy>Клаус-Бандурко Виктория Александровна</cp:lastModifiedBy>
  <cp:revision>61</cp:revision>
  <cp:lastPrinted>2023-04-14T17:04:38Z</cp:lastPrinted>
  <dcterms:created xsi:type="dcterms:W3CDTF">2022-12-03T13:11:04Z</dcterms:created>
  <dcterms:modified xsi:type="dcterms:W3CDTF">2024-01-17T13:32:10Z</dcterms:modified>
</cp:coreProperties>
</file>